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12" r:id="rId44"/>
    <p:sldId id="301" r:id="rId45"/>
    <p:sldId id="311" r:id="rId46"/>
    <p:sldId id="302" r:id="rId47"/>
    <p:sldId id="303" r:id="rId48"/>
    <p:sldId id="304" r:id="rId49"/>
    <p:sldId id="305" r:id="rId50"/>
    <p:sldId id="306" r:id="rId51"/>
    <p:sldId id="315" r:id="rId52"/>
    <p:sldId id="307" r:id="rId53"/>
    <p:sldId id="308" r:id="rId54"/>
    <p:sldId id="316" r:id="rId55"/>
    <p:sldId id="309" r:id="rId56"/>
    <p:sldId id="314" r:id="rId57"/>
    <p:sldId id="313" r:id="rId58"/>
    <p:sldId id="310" r:id="rId59"/>
  </p:sldIdLst>
  <p:sldSz cx="9906000" cy="6858000" type="A4"/>
  <p:notesSz cx="6858000" cy="9723438"/>
  <p:defaultTextStyle>
    <a:defPPr>
      <a:defRPr lang="pl-PL"/>
    </a:defPPr>
    <a:lvl1pPr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477838" indent="-20638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957263" indent="-42863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1436688" indent="-65088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1914525" indent="-85725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15" autoAdjust="0"/>
    <p:restoredTop sz="94709" autoAdjust="0"/>
  </p:normalViewPr>
  <p:slideViewPr>
    <p:cSldViewPr>
      <p:cViewPr varScale="1">
        <p:scale>
          <a:sx n="70" d="100"/>
          <a:sy n="70" d="100"/>
        </p:scale>
        <p:origin x="-198" y="-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041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5779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5779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48E9BC8-75B3-4349-A63A-47C9EB4D6776}" type="datetimeFigureOut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5779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5779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ED0CCBA-F39D-4016-9A35-1E2BBBE9F8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253276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5779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5779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425DF4-32A7-4D5F-B4B6-8BAE013937EE}" type="datetimeFigureOut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796925" y="728663"/>
            <a:ext cx="5264150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5779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57795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FF37CD6-27F8-448A-BFB5-5CD209E5D97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9591779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defTabSz="95726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7838" algn="l" defTabSz="95726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57263" algn="l" defTabSz="95726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36688" algn="l" defTabSz="95726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914525" algn="l" defTabSz="95726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94490" algn="l" defTabSz="957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73388" algn="l" defTabSz="957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52283" algn="l" defTabSz="957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31183" algn="l" defTabSz="9577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fld id="{0011159C-59DC-405B-887B-67286EDBD5D7}" type="slidenum">
              <a:rPr lang="pl-PL"/>
              <a:pPr defTabSz="957263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l-PL"/>
          </a:p>
        </p:txBody>
      </p:sp>
      <p:sp>
        <p:nvSpPr>
          <p:cNvPr id="16388" name="Symbol zastępczy nagłówka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  <p:sp>
        <p:nvSpPr>
          <p:cNvPr id="16389" name="Symbol zastępczy stopki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2" y="2130428"/>
            <a:ext cx="8420101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3" y="3886201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C571D-9D77-4165-92EB-6B508C0BA99D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F9E85-48BB-4748-BA1B-6D9F6852495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65373-9FFF-45F9-9053-A76633A357A4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758A7-8D45-449D-A6B9-BC563CBBA9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181854" y="274640"/>
            <a:ext cx="2228849" cy="585152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95302" y="274640"/>
            <a:ext cx="6521449" cy="585152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FCC44-AC7D-4971-A80C-8D3570C508C6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03AD-CF7E-401E-80E7-3F0ECC7AD8C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E9BE3-5EA2-4B4A-8AE0-211F4B10426B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EBB9-486F-4C53-B57E-749F8E175E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505" y="4406901"/>
            <a:ext cx="8420101" cy="1362076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505" y="2906714"/>
            <a:ext cx="8420101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7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915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944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73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52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831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AC24D-2C86-4305-ABB0-ECAEF9F660C6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D8E38-826D-4668-AF1F-03E8C36164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95303" y="1600201"/>
            <a:ext cx="4375151" cy="452596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35552" y="1600201"/>
            <a:ext cx="4375151" cy="452596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0462F-C7B9-4710-9E1B-362AA2851192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342F1-6237-4D5D-A91B-1560B8A8221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2" y="1535115"/>
            <a:ext cx="437687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78898" indent="0">
              <a:buNone/>
              <a:defRPr sz="2100" b="1"/>
            </a:lvl2pPr>
            <a:lvl3pPr marL="957795" indent="0">
              <a:buNone/>
              <a:defRPr sz="1900" b="1"/>
            </a:lvl3pPr>
            <a:lvl4pPr marL="1436693" indent="0">
              <a:buNone/>
              <a:defRPr sz="1600" b="1"/>
            </a:lvl4pPr>
            <a:lvl5pPr marL="1915592" indent="0">
              <a:buNone/>
              <a:defRPr sz="1600" b="1"/>
            </a:lvl5pPr>
            <a:lvl6pPr marL="2394490" indent="0">
              <a:buNone/>
              <a:defRPr sz="1600" b="1"/>
            </a:lvl6pPr>
            <a:lvl7pPr marL="2873388" indent="0">
              <a:buNone/>
              <a:defRPr sz="1600" b="1"/>
            </a:lvl7pPr>
            <a:lvl8pPr marL="3352283" indent="0">
              <a:buNone/>
              <a:defRPr sz="1600" b="1"/>
            </a:lvl8pPr>
            <a:lvl9pPr marL="3831183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2" y="2174876"/>
            <a:ext cx="4376870" cy="3951288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113" y="1535115"/>
            <a:ext cx="437859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78898" indent="0">
              <a:buNone/>
              <a:defRPr sz="2100" b="1"/>
            </a:lvl2pPr>
            <a:lvl3pPr marL="957795" indent="0">
              <a:buNone/>
              <a:defRPr sz="1900" b="1"/>
            </a:lvl3pPr>
            <a:lvl4pPr marL="1436693" indent="0">
              <a:buNone/>
              <a:defRPr sz="1600" b="1"/>
            </a:lvl4pPr>
            <a:lvl5pPr marL="1915592" indent="0">
              <a:buNone/>
              <a:defRPr sz="1600" b="1"/>
            </a:lvl5pPr>
            <a:lvl6pPr marL="2394490" indent="0">
              <a:buNone/>
              <a:defRPr sz="1600" b="1"/>
            </a:lvl6pPr>
            <a:lvl7pPr marL="2873388" indent="0">
              <a:buNone/>
              <a:defRPr sz="1600" b="1"/>
            </a:lvl7pPr>
            <a:lvl8pPr marL="3352283" indent="0">
              <a:buNone/>
              <a:defRPr sz="1600" b="1"/>
            </a:lvl8pPr>
            <a:lvl9pPr marL="3831183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113" y="2174876"/>
            <a:ext cx="4378590" cy="3951288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56A37-1096-49A2-828D-DB61063BC4A4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08D1A-23D9-4242-A349-8CC0F35E40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51852-9326-49D6-8463-2DDF9BB942FE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D6D4A-6F25-4423-B06C-369B0AB8B7A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61E21-4343-4A7D-97F4-3FF4B4E5D8C0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730ED-235F-4E9C-A74C-25A2294FBC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3" y="273051"/>
            <a:ext cx="3259005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5" y="273051"/>
            <a:ext cx="5537728" cy="5853114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3" y="1435101"/>
            <a:ext cx="325900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78898" indent="0">
              <a:buNone/>
              <a:defRPr sz="1200"/>
            </a:lvl2pPr>
            <a:lvl3pPr marL="957795" indent="0">
              <a:buNone/>
              <a:defRPr sz="1200"/>
            </a:lvl3pPr>
            <a:lvl4pPr marL="1436693" indent="0">
              <a:buNone/>
              <a:defRPr sz="900"/>
            </a:lvl4pPr>
            <a:lvl5pPr marL="1915592" indent="0">
              <a:buNone/>
              <a:defRPr sz="900"/>
            </a:lvl5pPr>
            <a:lvl6pPr marL="2394490" indent="0">
              <a:buNone/>
              <a:defRPr sz="900"/>
            </a:lvl6pPr>
            <a:lvl7pPr marL="2873388" indent="0">
              <a:buNone/>
              <a:defRPr sz="900"/>
            </a:lvl7pPr>
            <a:lvl8pPr marL="3352283" indent="0">
              <a:buNone/>
              <a:defRPr sz="900"/>
            </a:lvl8pPr>
            <a:lvl9pPr marL="3831183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2589F-9152-40AF-A5CC-9043F3A695F8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2A87A-B558-4771-A9B3-C908337867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647" y="4800601"/>
            <a:ext cx="5943600" cy="5667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647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478898" indent="0">
              <a:buNone/>
              <a:defRPr sz="2800"/>
            </a:lvl2pPr>
            <a:lvl3pPr marL="957795" indent="0">
              <a:buNone/>
              <a:defRPr sz="2600"/>
            </a:lvl3pPr>
            <a:lvl4pPr marL="1436693" indent="0">
              <a:buNone/>
              <a:defRPr sz="2100"/>
            </a:lvl4pPr>
            <a:lvl5pPr marL="1915592" indent="0">
              <a:buNone/>
              <a:defRPr sz="2100"/>
            </a:lvl5pPr>
            <a:lvl6pPr marL="2394490" indent="0">
              <a:buNone/>
              <a:defRPr sz="2100"/>
            </a:lvl6pPr>
            <a:lvl7pPr marL="2873388" indent="0">
              <a:buNone/>
              <a:defRPr sz="2100"/>
            </a:lvl7pPr>
            <a:lvl8pPr marL="3352283" indent="0">
              <a:buNone/>
              <a:defRPr sz="2100"/>
            </a:lvl8pPr>
            <a:lvl9pPr marL="3831183" indent="0">
              <a:buNone/>
              <a:defRPr sz="21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647" y="5367337"/>
            <a:ext cx="59436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78898" indent="0">
              <a:buNone/>
              <a:defRPr sz="1200"/>
            </a:lvl2pPr>
            <a:lvl3pPr marL="957795" indent="0">
              <a:buNone/>
              <a:defRPr sz="1200"/>
            </a:lvl3pPr>
            <a:lvl4pPr marL="1436693" indent="0">
              <a:buNone/>
              <a:defRPr sz="900"/>
            </a:lvl4pPr>
            <a:lvl5pPr marL="1915592" indent="0">
              <a:buNone/>
              <a:defRPr sz="900"/>
            </a:lvl5pPr>
            <a:lvl6pPr marL="2394490" indent="0">
              <a:buNone/>
              <a:defRPr sz="900"/>
            </a:lvl6pPr>
            <a:lvl7pPr marL="2873388" indent="0">
              <a:buNone/>
              <a:defRPr sz="900"/>
            </a:lvl7pPr>
            <a:lvl8pPr marL="3352283" indent="0">
              <a:buNone/>
              <a:defRPr sz="900"/>
            </a:lvl8pPr>
            <a:lvl9pPr marL="3831183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8117C-D55F-4109-8733-7F61446365BB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2C4FA-7280-49B6-A750-9C1E0CF3FF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89" rIns="95779" bIns="478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89" rIns="95779" bIns="478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5779" tIns="47889" rIns="95779" bIns="47889" rtlCol="0" anchor="ctr"/>
          <a:lstStyle>
            <a:lvl1pPr algn="l" defTabSz="957795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B50F80-B099-408E-B11B-098B32ACF459}" type="datetime1">
              <a:rPr lang="pl-PL"/>
              <a:pPr>
                <a:defRPr/>
              </a:pPr>
              <a:t>2013-10-08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5779" tIns="47889" rIns="95779" bIns="47889" rtlCol="0" anchor="ctr"/>
          <a:lstStyle>
            <a:lvl1pPr algn="ctr" defTabSz="957795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l-PL"/>
              <a:t>      Mikroprojekt „Wspieranie rozwoju polsko-czeskich aktywności sportowych, kulturowych  i edukacyjnych” współfinansowany ze środków Europejskiego Funduszu Rozwoju Regionalnego oraz budżetu państwa za pośrednictwem Euroregionu Glacensis w ramach Programu Operacyjnego Współpracy Transgranicznej Republika Czeska- Rzeczpospolita Polska 2007 -2013 „Przekraczamy granice”          Piława Górna                                                                   Dobruška                                                                            Pohoří                  Piława Górna                                                                   Dobruška                                                                            Pohoří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5779" tIns="47889" rIns="95779" bIns="47889" rtlCol="0" anchor="ctr"/>
          <a:lstStyle>
            <a:lvl1pPr algn="r" defTabSz="957795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94E33D-A95A-4943-9A76-5CF094E8AF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wipe dir="d"/>
  </p:transition>
  <p:hf hdr="0" dt="0"/>
  <p:txStyles>
    <p:titleStyle>
      <a:lvl1pPr algn="ctr" defTabSz="957263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726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2pPr>
      <a:lvl3pPr algn="ctr" defTabSz="95726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3pPr>
      <a:lvl4pPr algn="ctr" defTabSz="95726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4pPr>
      <a:lvl5pPr algn="ctr" defTabSz="95726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9pPr>
    </p:titleStyle>
    <p:bodyStyle>
      <a:lvl1pPr marL="358775" indent="-358775" algn="l" defTabSz="957263" rtl="0" fontAlgn="base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96975" indent="-238125" algn="l" defTabSz="957263" rtl="0" fontAlgn="base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74813" indent="-238125" algn="l" defTabSz="957263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238" indent="-238125" algn="l" defTabSz="957263" rtl="0" fontAlgn="base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936" indent="-239449" algn="l" defTabSz="95779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836" indent="-239449" algn="l" defTabSz="95779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734" indent="-239449" algn="l" defTabSz="95779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631" indent="-239449" algn="l" defTabSz="95779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577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98" algn="l" defTabSz="9577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795" algn="l" defTabSz="9577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693" algn="l" defTabSz="9577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592" algn="l" defTabSz="9577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490" algn="l" defTabSz="9577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388" algn="l" defTabSz="9577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283" algn="l" defTabSz="9577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183" algn="l" defTabSz="9577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80968" y="928670"/>
            <a:ext cx="9001125" cy="39746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Wspieranie rozwoju polsko-czeskich aktywności sportowych, kulturowych i edukacyjnych”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ikroprojekt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współfinansowany ze środków Europejskiego Funduszu Rozwoju Regionalnego oraz budżetu państwa za pośrednictwem Euroregionu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Glacensis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ramach Programu Operacyjnego Współpracy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Transgranicznej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	Republika Czeska - Rzeczpospolita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Polska 2007 -2013 „Przekraczamy granice”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Okres realizacji: 1 kwietnia 2012 r.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– 30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września 2013 r.</a:t>
            </a: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3748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Przedstawiciele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Gminy Piława Górna 25 czerwca 2011 r. byli gośćmi miejscowości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Pohoří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Mecz polskiej drużyny z gospodarzami turnieju piłki nożnej należał do atrakcji trzydniowego jubileuszu. Seniorzy „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Piławianki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” dostali medale i puchar oraz wielką beczkę piwa, doskonale pasującego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do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wyśmienitego posiłku, jakim zostali ugoszczeni. Natomiast Burmistrz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Zuzanna Bielawska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zaprosiła do Piławy Górnej pięknie paradujące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mażoretki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10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68" y="285728"/>
            <a:ext cx="9144000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2670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Prace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nad projektem zbliżały się do końca. W kolejnym spotkaniu w piławskim magistracie 25 sierpnia 2011 r. uczestniczył przedstawiciel czeskiego Euroregionu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Glacensis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Jaroslav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Štefek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menadżer projektów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Martina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Ludvíková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oraz Starosta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Pohoři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Zdeněk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Krafka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11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68" y="214290"/>
            <a:ext cx="9144064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38977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Wreszcie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długo oczekiwana wiadomość: Gmina Piława Górna otrzyma dofinansowanie w ramach Programu Operacyjnego Współpracy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Transgranicznej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Republika Czeska - Rzeczypospolita Polska 2007 – 2013. Wniosek złożony 24 października 2011 roku na realizację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mikroprojektu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„Wspieranie rozwoju polsko-czeskich aktywności sportowych, kulturowych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edukacyjnych” został zatwierdzony do finansowania. Całkowita wartość projektu to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16.535,82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EUR, z czego wsparcie Europejskiego Funduszu Rozwoju Regionalnego wynosi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14.055,45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EUR.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Teraz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dzieliły nas już tylko góry…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12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Obraz 12" descr="20130807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68" y="1071546"/>
            <a:ext cx="9215502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143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Choć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pierwsze spotkania mieliśmy za sobą, to miało szczególne znaczenie. Już nazajutrz po Dniu Strażaka na Stadionie Miejskim w Piławie Górnej zmierzyły się reprezentacje Polski i Czech w międzynarodowym turnieju testującym umiejętności jednostek pożarniczych. Polsko-Czeskie Zawody Strażackie Piława Górna’2012 rozpoczęły się w sobotę 5 maja 2012 r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           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o godzinie 15:00. 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13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1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118" y="1481716"/>
            <a:ext cx="3096345" cy="4107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3713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zawodach wzięło udział 30 strażaków z Czech i 30 z Polski. Ekipy były utworzone przez druhów służących w jednostkach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Dobruška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Pohoří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Niemcza, Piskorzów i Piława Górna. Udało się połączyć atmosferę rodzinnego festynu z prawdziwie sportowymi emocjami. W zabawie uczestniczyli wszyscy. Pełne trybuny i doping mieszkańców towarzyszyły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rywalizacji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Widzowie poznali bliżej możliwości nowoczesnego sprzętu pożarniczego, a dodatkową atrakcją były pokazy psów policyjnych i występy artystyczne.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14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Obraz 12" descr="201308071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30" y="214290"/>
            <a:ext cx="9215502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0516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kolejne wyzwanie… Do wspólnych występów na XVII Dniach Piławy Górnej przygotowywaliśmy się skrupulatnie. Wszystkie zamówione przy tej okazji rekwizyty musiały mieć specjalne oznakowanie. 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15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1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68" y="285728"/>
            <a:ext cx="9144064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1131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Udało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się! Goście z Czech przyjechali 10 czerwca. Nie tylko jako widzowie… Poziom artystyczny występu zagranicznych zespołów, które uświetniły XVII Dni Piławy Górnej i 50-lecie nadania praw miejskich, był naprawdę wysoki. Ogromną niespodziankę sprawiły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piławianom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mażoretki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Tyrkys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Z aplauzem spotkał się też koncert orkiestry dętej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Valánečka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Muzycy dowcipnie przybliżyli artystyczny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klimat (który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Polakom kojarzy się z czasami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Karela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Gotta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)              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popularne czeskie melodie ludowe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. 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16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1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68" y="214290"/>
            <a:ext cx="9144064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201308071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530" y="214290"/>
            <a:ext cx="9144000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80968" y="1000108"/>
            <a:ext cx="9001125" cy="42670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Po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kulturze kolej na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sport. Piłkarze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„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Piławianki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” szykują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się                                na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międzynarodowy turniej w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Dobrušce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a piławski magistrat przygotowuje zaplecze… Oznaczenia projektowe znalazły się nawet na piłce nożnej.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17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Obraz 12" descr="201308071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30" y="214291"/>
            <a:ext cx="9215470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2670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Czescy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strażacy okazali się sprawniejszymi zawodnikami, za to w pierwszej grupie meczów piłkarskich rozegranych 21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lipca 2012 r.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Dobrušce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prowadziła Piława Górna. Brawo dla organizatorów i piłkarzy! Gospodarze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na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turniej „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Malá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kopaná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” zaprosili prawie 400 uczestników…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18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Obraz 12" descr="201308071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214290"/>
            <a:ext cx="9144000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0516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Dla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chcącego nic trudnego. Były oznaczenia na butach strażackich, rękawicach bramkarza, mogą być i na zabawkach. Piława Górna robi zakupy przed gościnną wizytą przedszkolaków. 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19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1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30" y="285728"/>
            <a:ext cx="9215502" cy="8715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0516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Od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dawna wiadomo, że razem można więcej. Przekonaliśmy się o tym, realizując wspólne przedsięwzięcie. Zanim jednak </a:t>
            </a:r>
            <a:r>
              <a:rPr lang="pl-PL" sz="2000">
                <a:latin typeface="Arial" pitchFamily="34" charset="0"/>
                <a:cs typeface="Arial" pitchFamily="34" charset="0"/>
              </a:rPr>
              <a:t>uroczyście </a:t>
            </a:r>
            <a:r>
              <a:rPr lang="pl-PL" sz="2000" smtClean="0">
                <a:latin typeface="Arial" pitchFamily="34" charset="0"/>
                <a:cs typeface="Arial" pitchFamily="34" charset="0"/>
              </a:rPr>
              <a:t>podpisaliśmy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porozumienie o współpracy, musieliśmy lepiej poznać się i omówić szczegóły. Okazji było kilka, a sporym atutem okazała się nieduża odległość między nami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2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2824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Spotkanie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zorganizowane 22 września 2012 r. w Przedszkolu Publicznym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w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Piławie Górnej było strzałem w dziesiątkę. To więcej niż trening zręcznościowy czy nauka liczenia. Wspólne ćwiczenia i zadania edukacyjne w ciągu kilku godzin zbliżyły do siebie najmłodszych mieszkańców miejscowości realizujących wspólnie projekt unijny.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20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Obraz 12" descr="201308071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285728"/>
            <a:ext cx="9144000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143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Pośrodku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pięknego, odrestaurowanego rynku w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Dobrušce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29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września 2012 r.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wystąpiły zespoły z Piławy Górnej. Zaprzyjaźnione miasto obchodziło dni patrona Czech, świętego Wacława. „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Svatováclawské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slavnosti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” to jedno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    z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najważniejszych świąt. W sobotnie południe na scenie zaprezentowali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 się: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Siwy Włos,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Górzanie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Kapela Miejska (Orkiestra Dęta), bracia Tomasz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       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Łukasz Kulak, Wojciech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Flejszczak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i Sara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Sobul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21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Obraz 12" descr="201308072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30" y="285728"/>
            <a:ext cx="9144032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2516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Nie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minął miesiąc od ostatniego spotkania, a dzieci z Przedszkola Publicznego w Piławie Górnej 20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października 2012 r.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odwiedziły koleżanki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kolegów w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Dobrušce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Wspólne zabawy pogłębiły nawiązane niedawno znajomości. Radości było co niemiara. Mali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piławianie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z zaciekawieniem włączyli się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zabaw, którymi na co dzień umilają sobie czas dzieci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          w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Czechach. Wizyta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dała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najmłodszym mieszkańcom obu miast sposobność do poznania języka i kultury sąsiadujących narodów.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22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Obraz 13" descr="102_256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30" y="285728"/>
            <a:ext cx="9072626" cy="6317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80968" y="1000108"/>
            <a:ext cx="9001125" cy="4143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Koniec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roku zaowocował publikacją. Folder wydany jesienią 2012 r.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       na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podsumowanie wspólnych działań prezentuje zespoły funkcjonujące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    w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Piławie Górnej,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Dobrušce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i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Pohoří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„W stronę kultury – promocja zespołów działających na pograniczu polsko - czeskim” ukazał się w dwóch językach. </a:t>
            </a: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. 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23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Obraz 12" descr="201308072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68" y="285728"/>
            <a:ext cx="9144064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143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Czterdziestoosobowa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grupa podopiecznych z jednostek oświatowych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podległych  Gminie  Piława  Górna  wyjechała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4 maja 2013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Pohoří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      w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odwiedziny do czeskich kolegów i koleżanek. Młodych uczestników projektu czekała na miejscu miła niespodzianka. W szkole odbywał się właśnie konkurs tańca. Na szczęście goście byli odpowiednio przygotowani...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24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Obraz 12" descr="201308072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68" y="214290"/>
            <a:ext cx="9144000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143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drugim etapie realizacji projektu druhowie Ochotniczej Strażacy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Pożarnej       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 Piławy Górnej pojechali do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Pohoři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na polsko-czeskie zawody strażackie. Zawody rozpoczęły się rano 18 maja 2013 r. W sztafecie piławscy strażacy zajęli trzecie miejsce. Drugą konkurencją były ćwiczenia bojowe. Tym razem OSP z Piławy Górnej znalazła się na czwartym miejscu. Impreza odbywała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się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 doskonałej atmosferze i trwała do wieczora. 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25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Obraz 12" descr="20130807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30" y="214290"/>
            <a:ext cx="9286940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143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stadionie w Piławie Górnej 13 lipca 2013 r. drużyny z Polski i Czech  rozegrały międzynarodowy turniej piłki nożnej. Ekipy z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Dobruški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i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Pohoři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przyjechały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z przedstwicielami swoich samorządów. Polskę repezentowali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piłkarze Klubu Sportowego „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Piławianka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” i drużyna z Piławy Dolnej.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Choć piłkarskich emocji nie zabrakło, drużyny walczyły fair play. Rozegrały cztery mecze w sportowej atmosferze.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Zwycięzcami okazali się gospodarze</a:t>
            </a:r>
            <a:r>
              <a:rPr lang="pl-PL" sz="2000" dirty="0"/>
              <a:t>.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26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2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4108" y="214289"/>
            <a:ext cx="4881682" cy="6357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 descr="201308072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968" y="160711"/>
            <a:ext cx="9215502" cy="6482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0824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Konferencja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podsumowująca projekt 29 sierpnia 2013 r. jest ostatnim wspólnym spotkaniem. Nie żegnamy się jednak, bo przedsięwzięcie zbliżyło nas do siebie, a przed nami jeszcze niejedno zadanie.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zobaczenia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27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80968" y="1000108"/>
            <a:ext cx="9001125" cy="4143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Po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raz pierwszy spotkaliśmy się 2 marca 2011 roku w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Dobrušce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Przyszłych partnerów odwiedziła czteroosobowa delegacja piławskiego magistratu: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Burmistrz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 Zuzanna Bielawska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Prezes Klubu Sportowego „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Piławianka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”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Andrzej Mazur,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Dyrektor Przedszkola Publicznego w Piławie Górnej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Barbara Mazur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i nauczycielka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 Elżbieta </a:t>
            </a:r>
            <a:r>
              <a:rPr lang="pl-PL" sz="2000" b="1" dirty="0" err="1" smtClean="0">
                <a:latin typeface="Arial" pitchFamily="34" charset="0"/>
                <a:cs typeface="Arial" pitchFamily="34" charset="0"/>
              </a:rPr>
              <a:t>Słobodzian</a:t>
            </a:r>
            <a:endParaRPr lang="pl-PL" sz="2000" b="1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b="1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3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214290"/>
            <a:ext cx="9144000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6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679946" cy="739380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599" y="-214338"/>
            <a:ext cx="10215599" cy="707233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906000" cy="685800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15599" cy="707233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81100" y="714356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214421"/>
            <a:ext cx="9001125" cy="39439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Czeska miejscowość leżąca w </a:t>
            </a:r>
            <a:r>
              <a:rPr lang="pl-PL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kraju </a:t>
            </a:r>
            <a:r>
              <a:rPr lang="pl-PL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hradeckim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, zaledwie 10 kilometrów w linii prostej od polskiej granicy, jest dobrze skomunikowana. Wystarczy przejechać niespełna 100 km z Piławy Górnej, by znaleźć się na miejscu. Miasta łączy też wiele podobieństw. Niewielka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Dobruška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, licząca 7 tys. mieszkańców, podobnie jak Piława Górna stała się w XIX wieku centrum lokalnego przemysłu i była ważnym ośrodkiem włókienniczym. Obecnie zajmuje powierzchnię 3.443 hektary. Dzięki malowniczemu położeniu często jest nazywana bramą Gór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Orlickich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W centrum miasta znajduje się piękny renesansowy ratusz</a:t>
            </a: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4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Obraz 12" descr="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0968" y="285728"/>
            <a:ext cx="9215502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25164" cy="728665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4EBB9-486F-4C53-B57E-749F8E175E9D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  <p:pic>
        <p:nvPicPr>
          <p:cNvPr id="7" name="Obraz 6" descr="b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4EBB9-486F-4C53-B57E-749F8E175E9D}" type="slidenum">
              <a:rPr lang="pl-PL" smtClean="0"/>
              <a:pPr>
                <a:defRPr/>
              </a:pPr>
              <a:t>45</a:t>
            </a:fld>
            <a:endParaRPr lang="pl-PL"/>
          </a:p>
        </p:txBody>
      </p:sp>
      <p:pic>
        <p:nvPicPr>
          <p:cNvPr id="6" name="Obraz 5" descr="b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74295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3594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 anchor="ctr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Niedługo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po wizycie polskiej delegacji Wiceburmistrz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Dobruški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Blanka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Čiháčková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17 marca 2011 r. przyjechała do Piławy Górnej, aby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razem            z Burmistrz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Zuzanną Bielawską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doprecyzować szczegóły wniosków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        o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dotacje unijne na współpracę międzynarodową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5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406" y="285728"/>
            <a:ext cx="9144064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091" y="0"/>
            <a:ext cx="525053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7588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74295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9294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906000" cy="68580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138681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0824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Dokumenty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o współpracy podpisali w Piławie Górnej 24 marca 2011 r. Burmistrz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Zuzanna Bielawska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oraz reprezentujący Urząd Miasta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Dobruška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Starosta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Petr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Tojnar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i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Mistostarosta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Blanka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Čiháčková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6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30" y="214290"/>
            <a:ext cx="9215502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926969"/>
            <a:ext cx="9001125" cy="43594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kolei 14 czerwca 2011 r. trzyosobowa delegacja Piławy Górnej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gościła            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w miejscowości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Pohoří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by omówić projekt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 nowymi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partnerami. </a:t>
            </a: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7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68" y="285728"/>
            <a:ext cx="9144000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2055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Pohoří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leży u podnóża Gór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Orlickich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między renesansowym Zamkiem Opoczno na południu a Złotym Potokiem na północy. Liczy obecnie 650 mieszkańców, a pierwsze wzmianki o miejscowości pochodzą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już z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1361 roku. W XVI wieku tworzyło ją 26 domów. Były też 2 młyny, karczma i browar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         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O przeszłości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Pohoří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najlepiej świadczy niedawno odnowiony kościół Jana Chrzciciela. Dziś obszar 650 ha jest zgazyfikowany i wyposażony w pełną infrastrukturę. Do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Pohoří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można dojechać lokalnym autobusem i koleją.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Pohoří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to także rodzinna miejscowość pani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Krystyny Zgrai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która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wraz           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 mężem wspiera piławski magistrat w działaniach na rzecz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współpracy         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z Czechami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8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68" y="214290"/>
            <a:ext cx="9144000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 rtlCol="0">
            <a:normAutofit fontScale="90000"/>
          </a:bodyPr>
          <a:lstStyle/>
          <a:p>
            <a:pPr defTabSz="957795" fontAlgn="auto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692150"/>
            <a:ext cx="6934200" cy="4946650"/>
          </a:xfrm>
        </p:spPr>
        <p:txBody>
          <a:bodyPr rtlCol="0">
            <a:normAutofit/>
          </a:bodyPr>
          <a:lstStyle/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defTabSz="957795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12750" y="1047751"/>
            <a:ext cx="9001125" cy="45440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5779" tIns="47889" rIns="95779" bIns="47889">
            <a:spAutoFit/>
          </a:bodyPr>
          <a:lstStyle/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Okazja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do wspólnej zabawy nadarzyła się już podczas XVI Dni Piławy Górnej, 12 czerwca 2011 r. Występy doskonale zbiegły się z wizytą przedstawicieli zaprzyjaźnionej czeskiej gminy. Dzieci z Piławy Górnej zaprezentowały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      na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scenie własną wersję kultowego filmu animowanego „Sąsiedzi” i przebój „Malowany dzbanku”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Heleny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Vondráčkovej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 Szef gminy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Pohoří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Zdeněk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Krafka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zaprosił zaś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delegację z Piławy Górnej na 650-lecie swojej miejscowości. </a:t>
            </a: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algn="just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 defTabSz="957795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19C24-1FE0-421B-AF99-77EF2F38D63E}" type="slidenum">
              <a:rPr lang="pl-PL"/>
              <a:pPr>
                <a:defRPr/>
              </a:pPr>
              <a:t>9</a:t>
            </a:fld>
            <a:endParaRPr lang="pl-PL"/>
          </a:p>
        </p:txBody>
      </p:sp>
      <p:pic>
        <p:nvPicPr>
          <p:cNvPr id="15365" name="Obraz 6" descr="logotype CZ-PL a symbol EU with texts (fullcolor with gradien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82550"/>
            <a:ext cx="76803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7" descr="Logo_Euroregionu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7913" y="176213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>
          <a:xfrm>
            <a:off x="412750" y="5191125"/>
            <a:ext cx="9096375" cy="1530350"/>
          </a:xfrm>
        </p:spPr>
        <p:txBody>
          <a:bodyPr/>
          <a:lstStyle/>
          <a:p>
            <a:pPr>
              <a:defRPr/>
            </a:pPr>
            <a:endParaRPr lang="pl-PL" i="1" dirty="0"/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10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Mikroprojekt „Wspieranie rozwoju polsko-czeskich aktywności sportowych, kulturowych  i edukacyjnych” współfinansowany ze środków Europejskiego Funduszu Rozwoju Regionalnego oraz budżetu państwa za pośrednictwem Euroregionu </a:t>
            </a:r>
            <a:r>
              <a:rPr lang="pl-PL" sz="1000" i="1" dirty="0" err="1">
                <a:latin typeface="Times New Roman" pitchFamily="18" charset="0"/>
                <a:cs typeface="Times New Roman" pitchFamily="18" charset="0"/>
              </a:rPr>
              <a:t>Glacensis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 w ramach Programu Operacyjnego Współpracy Transgranicznej Republika Czeska- Rzeczpospolita Polska 2007 -2013</a:t>
            </a: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000" i="1" dirty="0">
                <a:latin typeface="Times New Roman" pitchFamily="18" charset="0"/>
                <a:cs typeface="Times New Roman" pitchFamily="18" charset="0"/>
              </a:rPr>
              <a:t>„Przekraczamy granice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defRPr/>
            </a:pP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	</a:t>
            </a:r>
            <a:endParaRPr lang="pl-PL" sz="900" i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Piława Górna	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Dobruška</a:t>
            </a:r>
            <a:r>
              <a:rPr lang="pl-PL" sz="9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pl-PL" sz="900" i="1" dirty="0" err="1">
                <a:latin typeface="Times New Roman" pitchFamily="18" charset="0"/>
                <a:cs typeface="Times New Roman" pitchFamily="18" charset="0"/>
              </a:rPr>
              <a:t>Pohoří</a:t>
            </a:r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i="1" dirty="0"/>
              <a:t>		</a:t>
            </a:r>
          </a:p>
          <a:p>
            <a:pPr>
              <a:defRPr/>
            </a:pPr>
            <a:endParaRPr lang="pl-PL" i="1" dirty="0"/>
          </a:p>
          <a:p>
            <a:pPr>
              <a:defRPr/>
            </a:pPr>
            <a:r>
              <a:rPr lang="pl-PL" i="1" dirty="0"/>
              <a:t>		</a:t>
            </a:r>
            <a:endParaRPr lang="pl-PL" dirty="0"/>
          </a:p>
          <a:p>
            <a:pPr>
              <a:defRPr/>
            </a:pPr>
            <a:r>
              <a:rPr lang="pl-PL" i="1" dirty="0"/>
              <a:t>			</a:t>
            </a:r>
            <a:endParaRPr lang="pl-PL" dirty="0"/>
          </a:p>
          <a:p>
            <a:pPr>
              <a:defRPr/>
            </a:pPr>
            <a:r>
              <a:rPr lang="pl-PL" i="1" dirty="0"/>
              <a:t>	  </a:t>
            </a:r>
            <a:endParaRPr lang="pl-PL" dirty="0"/>
          </a:p>
        </p:txBody>
      </p:sp>
      <p:pic>
        <p:nvPicPr>
          <p:cNvPr id="15368" name="Obraz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925" y="5948363"/>
            <a:ext cx="363538" cy="322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9" name="Obraz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438" y="5973763"/>
            <a:ext cx="331787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0" name="Obraz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4713" y="5972175"/>
            <a:ext cx="544512" cy="322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Obraz 11" descr="20130807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30" y="214290"/>
            <a:ext cx="9286940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2672</Words>
  <Application>Microsoft Office PowerPoint</Application>
  <PresentationFormat>Papier A4 (210x297 mm)</PresentationFormat>
  <Paragraphs>683</Paragraphs>
  <Slides>58</Slides>
  <Notes>27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59" baseType="lpstr">
      <vt:lpstr>Motyw pakietu Office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</vt:vector>
  </TitlesOfParts>
  <Company>ATC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brozyna</dc:creator>
  <cp:lastModifiedBy>Konrad</cp:lastModifiedBy>
  <cp:revision>48</cp:revision>
  <cp:lastPrinted>2013-07-19T07:54:14Z</cp:lastPrinted>
  <dcterms:created xsi:type="dcterms:W3CDTF">2013-07-19T07:17:40Z</dcterms:created>
  <dcterms:modified xsi:type="dcterms:W3CDTF">2013-10-08T13:30:25Z</dcterms:modified>
</cp:coreProperties>
</file>